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80" r:id="rId5"/>
    <p:sldId id="279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8" y="-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7/23/19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D808-B8F6-D349-BD0D-86154860727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14047-EA1D-8543-9E59-D4B4ADBF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4047-EA1D-8543-9E59-D4B4ADBF2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8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14047-EA1D-8543-9E59-D4B4ADBF2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6BD58-B2CA-5E4B-9662-8016D1F3AF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70800"/>
            <a:ext cx="10691040" cy="1143000"/>
          </a:xfrm>
        </p:spPr>
        <p:txBody>
          <a:bodyPr/>
          <a:lstStyle/>
          <a:p>
            <a:r>
              <a:rPr lang="en-US" dirty="0" smtClean="0"/>
              <a:t>Modeling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193" y="1213800"/>
            <a:ext cx="10351327" cy="4869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400" dirty="0"/>
          </a:p>
          <a:p>
            <a:pPr marL="514350" indent="-514350">
              <a:buClr>
                <a:srgbClr val="E8303B"/>
              </a:buClr>
              <a:buFont typeface="+mj-lt"/>
              <a:buAutoNum type="arabicPeriod"/>
            </a:pPr>
            <a:r>
              <a:rPr lang="en-US" dirty="0"/>
              <a:t>Assess the impact of changes in the level of development assistance for health on both domestic public </a:t>
            </a:r>
            <a:r>
              <a:rPr lang="en-US" dirty="0" smtClean="0"/>
              <a:t>&amp; private health spending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E8303B"/>
              </a:buClr>
              <a:buFont typeface="+mj-lt"/>
              <a:buAutoNum type="arabicPeriod"/>
            </a:pPr>
            <a:r>
              <a:rPr lang="en-US" dirty="0" smtClean="0"/>
              <a:t>Control </a:t>
            </a:r>
            <a:r>
              <a:rPr lang="en-US" dirty="0"/>
              <a:t>for demographic covariates and utilizes </a:t>
            </a:r>
            <a:r>
              <a:rPr lang="en-US" dirty="0" smtClean="0"/>
              <a:t>the full 15</a:t>
            </a:r>
            <a:r>
              <a:rPr lang="en-US" dirty="0"/>
              <a:t>-year time history </a:t>
            </a:r>
            <a:r>
              <a:rPr lang="en-US" dirty="0" smtClean="0"/>
              <a:t>of the dependent </a:t>
            </a:r>
            <a:r>
              <a:rPr lang="en-US" dirty="0"/>
              <a:t>variable as </a:t>
            </a:r>
            <a:r>
              <a:rPr lang="en-US" dirty="0" smtClean="0"/>
              <a:t>instruments, along with co-moving trends (e.g. population size).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Clr>
                <a:srgbClr val="E8303B"/>
              </a:buClr>
              <a:buFont typeface="+mj-lt"/>
              <a:buAutoNum type="arabicPeriod"/>
            </a:pPr>
            <a:r>
              <a:rPr lang="en-US" dirty="0" smtClean="0"/>
              <a:t>Employs </a:t>
            </a:r>
            <a:r>
              <a:rPr lang="en-US" dirty="0"/>
              <a:t>a </a:t>
            </a:r>
            <a:r>
              <a:rPr lang="en-US" dirty="0" smtClean="0"/>
              <a:t>systems </a:t>
            </a:r>
            <a:r>
              <a:rPr lang="en-US" dirty="0"/>
              <a:t>approach to determine the impact of these dynamics in development assistance and domestic financing on </a:t>
            </a:r>
            <a:r>
              <a:rPr lang="en-US" dirty="0" smtClean="0"/>
              <a:t>mortality</a:t>
            </a:r>
            <a:r>
              <a:rPr lang="en-US" dirty="0"/>
              <a:t>, </a:t>
            </a:r>
            <a:r>
              <a:rPr lang="en-US" dirty="0" smtClean="0"/>
              <a:t>HIV </a:t>
            </a:r>
            <a:r>
              <a:rPr lang="en-US" dirty="0"/>
              <a:t>prevalence</a:t>
            </a:r>
            <a:r>
              <a:rPr lang="en-US" dirty="0" smtClean="0"/>
              <a:t>, and </a:t>
            </a:r>
            <a:r>
              <a:rPr lang="en-US" dirty="0"/>
              <a:t>TB </a:t>
            </a:r>
            <a:r>
              <a:rPr lang="en-US" dirty="0" smtClean="0"/>
              <a:t>prevalence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33520"/>
            <a:ext cx="10691040" cy="1143000"/>
          </a:xfrm>
        </p:spPr>
        <p:txBody>
          <a:bodyPr/>
          <a:lstStyle/>
          <a:p>
            <a:r>
              <a:rPr lang="en-US" dirty="0" smtClean="0"/>
              <a:t>Results: Public &amp; Private Expenditure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Screen Shot 2019-07-15 at 17.47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4" r="-13684"/>
          <a:stretch>
            <a:fillRect/>
          </a:stretch>
        </p:blipFill>
        <p:spPr>
          <a:xfrm>
            <a:off x="-348318" y="1057983"/>
            <a:ext cx="12882799" cy="5063384"/>
          </a:xfrm>
        </p:spPr>
      </p:pic>
      <p:sp>
        <p:nvSpPr>
          <p:cNvPr id="10" name="Frame 9"/>
          <p:cNvSpPr/>
          <p:nvPr/>
        </p:nvSpPr>
        <p:spPr>
          <a:xfrm>
            <a:off x="1202673" y="1523999"/>
            <a:ext cx="9642587" cy="787565"/>
          </a:xfrm>
          <a:prstGeom prst="frame">
            <a:avLst>
              <a:gd name="adj1" fmla="val 4167"/>
            </a:avLst>
          </a:prstGeom>
          <a:solidFill>
            <a:srgbClr val="E8303B"/>
          </a:solidFill>
          <a:ln w="19050" cap="flat" cmpd="sng" algn="ctr">
            <a:solidFill>
              <a:srgbClr val="E830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9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45" y="0"/>
            <a:ext cx="10691040" cy="1143000"/>
          </a:xfrm>
        </p:spPr>
        <p:txBody>
          <a:bodyPr/>
          <a:lstStyle/>
          <a:p>
            <a:r>
              <a:rPr lang="en-US" dirty="0" smtClean="0"/>
              <a:t>Results: Out-of-Pocket Expenditure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Screen Shot 2019-07-15 at 17.47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3020" r="4095" b="2837"/>
          <a:stretch/>
        </p:blipFill>
        <p:spPr>
          <a:xfrm>
            <a:off x="2996716" y="941749"/>
            <a:ext cx="6107595" cy="5047553"/>
          </a:xfrm>
        </p:spPr>
      </p:pic>
      <p:sp>
        <p:nvSpPr>
          <p:cNvPr id="8" name="Frame 7"/>
          <p:cNvSpPr/>
          <p:nvPr/>
        </p:nvSpPr>
        <p:spPr>
          <a:xfrm>
            <a:off x="2996716" y="1353582"/>
            <a:ext cx="5993435" cy="762000"/>
          </a:xfrm>
          <a:prstGeom prst="frame">
            <a:avLst>
              <a:gd name="adj1" fmla="val 4167"/>
            </a:avLst>
          </a:prstGeom>
          <a:solidFill>
            <a:srgbClr val="E8303B"/>
          </a:solidFill>
          <a:ln w="19050" cap="flat" cmpd="sng" algn="ctr">
            <a:solidFill>
              <a:srgbClr val="E830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5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Results: Health Impact </a:t>
            </a:r>
            <a:r>
              <a:rPr lang="mr-IN" dirty="0" smtClean="0"/>
              <a:t>–</a:t>
            </a:r>
            <a:r>
              <a:rPr lang="en-US" dirty="0" smtClean="0"/>
              <a:t> HIV &amp; TB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 descr="Screen Shot 2019-07-15 at 18.38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10" b="-5710"/>
          <a:stretch>
            <a:fillRect/>
          </a:stretch>
        </p:blipFill>
        <p:spPr>
          <a:xfrm>
            <a:off x="126419" y="1055901"/>
            <a:ext cx="12065581" cy="5193887"/>
          </a:xfrm>
        </p:spPr>
      </p:pic>
      <p:sp>
        <p:nvSpPr>
          <p:cNvPr id="9" name="Frame 8"/>
          <p:cNvSpPr/>
          <p:nvPr/>
        </p:nvSpPr>
        <p:spPr>
          <a:xfrm>
            <a:off x="203200" y="1886982"/>
            <a:ext cx="11779097" cy="619790"/>
          </a:xfrm>
          <a:prstGeom prst="frame">
            <a:avLst>
              <a:gd name="adj1" fmla="val 4167"/>
            </a:avLst>
          </a:prstGeom>
          <a:solidFill>
            <a:srgbClr val="E8303B"/>
          </a:solidFill>
          <a:ln w="19050" cap="flat" cmpd="sng" algn="ctr">
            <a:solidFill>
              <a:srgbClr val="E8303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7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52" y="-48673"/>
            <a:ext cx="10691040" cy="1143000"/>
          </a:xfrm>
        </p:spPr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14400"/>
            <a:ext cx="11176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Between 2000-2015, a </a:t>
            </a:r>
            <a:r>
              <a:rPr lang="en-US" dirty="0"/>
              <a:t>1% increase in Development Assistance for Health </a:t>
            </a:r>
            <a:r>
              <a:rPr lang="en-US" dirty="0" smtClean="0"/>
              <a:t>has resulted in:  </a:t>
            </a:r>
          </a:p>
          <a:p>
            <a:endParaRPr lang="en-US" sz="200" dirty="0" smtClean="0"/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0.011</a:t>
            </a:r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b="1" i="1" dirty="0" smtClean="0">
                <a:solidFill>
                  <a:srgbClr val="C00000"/>
                </a:solidFill>
              </a:rPr>
              <a:t>increase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i="1" dirty="0">
                <a:solidFill>
                  <a:schemeClr val="tx1"/>
                </a:solidFill>
              </a:rPr>
              <a:t>private health </a:t>
            </a:r>
            <a:r>
              <a:rPr lang="en-US" i="1" dirty="0" smtClean="0">
                <a:solidFill>
                  <a:schemeClr val="tx1"/>
                </a:solidFill>
              </a:rPr>
              <a:t>expenditure</a:t>
            </a:r>
          </a:p>
          <a:p>
            <a:pPr marL="457200" lvl="1" indent="0">
              <a:buNone/>
            </a:pPr>
            <a:endParaRPr lang="en-US" sz="800" i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0.017% </a:t>
            </a:r>
            <a:r>
              <a:rPr lang="en-US" b="1" i="1" dirty="0" smtClean="0">
                <a:solidFill>
                  <a:srgbClr val="C00000"/>
                </a:solidFill>
              </a:rPr>
              <a:t>increase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i="1" dirty="0">
                <a:solidFill>
                  <a:schemeClr val="tx1"/>
                </a:solidFill>
              </a:rPr>
              <a:t>public health expenditure </a:t>
            </a:r>
            <a:endParaRPr lang="en-US" i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800" i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0.001% </a:t>
            </a:r>
            <a:r>
              <a:rPr lang="en-US" b="1" i="1" dirty="0" smtClean="0">
                <a:solidFill>
                  <a:srgbClr val="C00000"/>
                </a:solidFill>
              </a:rPr>
              <a:t>decrease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i="1" dirty="0">
                <a:solidFill>
                  <a:schemeClr val="tx1"/>
                </a:solidFill>
              </a:rPr>
              <a:t>out-of-pocket </a:t>
            </a:r>
            <a:r>
              <a:rPr lang="en-US" i="1" dirty="0" smtClean="0">
                <a:solidFill>
                  <a:schemeClr val="tx1"/>
                </a:solidFill>
              </a:rPr>
              <a:t>expenditure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0.841% </a:t>
            </a:r>
            <a:r>
              <a:rPr lang="en-US" b="1" i="1" dirty="0" smtClean="0">
                <a:solidFill>
                  <a:srgbClr val="C00000"/>
                </a:solidFill>
              </a:rPr>
              <a:t>decrease</a:t>
            </a:r>
            <a:r>
              <a:rPr lang="en-US" dirty="0" smtClean="0"/>
              <a:t> in </a:t>
            </a:r>
            <a:r>
              <a:rPr lang="en-US" dirty="0"/>
              <a:t>tuberculosis </a:t>
            </a:r>
            <a:r>
              <a:rPr lang="en-US" dirty="0" smtClean="0"/>
              <a:t>incidence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0.005% </a:t>
            </a:r>
            <a:r>
              <a:rPr lang="en-US" b="1" i="1" dirty="0">
                <a:solidFill>
                  <a:srgbClr val="C00000"/>
                </a:solidFill>
              </a:rPr>
              <a:t>decrease</a:t>
            </a:r>
            <a:r>
              <a:rPr lang="en-US" dirty="0"/>
              <a:t> HIV </a:t>
            </a:r>
            <a:r>
              <a:rPr lang="en-US" dirty="0" smtClean="0"/>
              <a:t>incidence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0.011% </a:t>
            </a:r>
            <a:r>
              <a:rPr lang="en-US" b="1" i="1" dirty="0" smtClean="0">
                <a:solidFill>
                  <a:srgbClr val="C00000"/>
                </a:solidFill>
              </a:rPr>
              <a:t>decrease</a:t>
            </a:r>
            <a:r>
              <a:rPr lang="en-US" dirty="0" smtClean="0"/>
              <a:t> </a:t>
            </a:r>
            <a:r>
              <a:rPr lang="en-US" dirty="0"/>
              <a:t>HIV </a:t>
            </a:r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81" y="174944"/>
            <a:ext cx="1069104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317528"/>
            <a:ext cx="10664489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Increases in </a:t>
            </a:r>
            <a:r>
              <a:rPr lang="en-US" dirty="0"/>
              <a:t>d</a:t>
            </a:r>
            <a:r>
              <a:rPr lang="en-US" dirty="0" smtClean="0"/>
              <a:t>evelopment assistance between 2000 and 2015 have had a modest but beneficial impact on domestic health expenditure &amp; HIV/AIDS outcomes. </a:t>
            </a:r>
          </a:p>
          <a:p>
            <a:endParaRPr lang="en-US" sz="1500" dirty="0" smtClean="0"/>
          </a:p>
          <a:p>
            <a:r>
              <a:rPr lang="en-US" dirty="0" smtClean="0"/>
              <a:t>Provides some evidence to demonstrate that attempts to  strengthen domestic health financing has been successful. </a:t>
            </a:r>
          </a:p>
          <a:p>
            <a:endParaRPr lang="en-US" sz="1500" dirty="0" smtClean="0"/>
          </a:p>
          <a:p>
            <a:r>
              <a:rPr lang="en-US" dirty="0"/>
              <a:t>More effort could be placed on mitigating out-of-pocket expenditure and financial vulnerability.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39440"/>
            <a:ext cx="1069104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066800"/>
            <a:ext cx="10789917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quality concerns? </a:t>
            </a:r>
          </a:p>
          <a:p>
            <a:endParaRPr lang="en-US" sz="900" dirty="0" smtClean="0"/>
          </a:p>
          <a:p>
            <a:pPr lvl="1">
              <a:buClr>
                <a:srgbClr val="E8303B"/>
              </a:buClr>
            </a:pPr>
            <a:r>
              <a:rPr lang="en-US" i="1" dirty="0" smtClean="0"/>
              <a:t>Many of the data points are modeled (e.g. HIV incidence)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Sensitivity </a:t>
            </a:r>
            <a:r>
              <a:rPr lang="en-US" dirty="0"/>
              <a:t>of the results to the choice of GMM-style lag </a:t>
            </a:r>
            <a:r>
              <a:rPr lang="en-US" dirty="0" smtClean="0"/>
              <a:t>specification.</a:t>
            </a:r>
          </a:p>
          <a:p>
            <a:endParaRPr lang="en-US" sz="900" dirty="0"/>
          </a:p>
          <a:p>
            <a:pPr lvl="1">
              <a:buClr>
                <a:srgbClr val="E8303B"/>
              </a:buClr>
            </a:pPr>
            <a:r>
              <a:rPr lang="en-US" i="1" dirty="0" smtClean="0"/>
              <a:t>Many different possible specifications, more work needed to examine sensitivity of results to structure 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Type of development assistance probably matters</a:t>
            </a:r>
          </a:p>
          <a:p>
            <a:endParaRPr lang="en-US" sz="900" dirty="0" smtClean="0"/>
          </a:p>
          <a:p>
            <a:pPr lvl="1">
              <a:buClr>
                <a:srgbClr val="E8303B"/>
              </a:buClr>
            </a:pPr>
            <a:r>
              <a:rPr lang="en-US" i="1" dirty="0" smtClean="0"/>
              <a:t>More specific types of investment might be more useful to look at (e.g. HIV-specific investments on HIV </a:t>
            </a:r>
            <a:r>
              <a:rPr lang="en-US" i="1" dirty="0"/>
              <a:t>o</a:t>
            </a:r>
            <a:r>
              <a:rPr lang="en-US" i="1" dirty="0" smtClean="0"/>
              <a:t>utcomes)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45416"/>
            <a:ext cx="10691040" cy="1143000"/>
          </a:xfrm>
        </p:spPr>
        <p:txBody>
          <a:bodyPr/>
          <a:lstStyle/>
          <a:p>
            <a:r>
              <a:rPr lang="en-US" b="1" dirty="0" smtClean="0">
                <a:ea typeface="Arial" charset="0"/>
              </a:rPr>
              <a:t>Conclusions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1200" y="1066800"/>
            <a:ext cx="11277600" cy="5181600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2000 and 2015 development assistance for health </a:t>
            </a:r>
            <a:r>
              <a:rPr lang="en-US" dirty="0" smtClean="0"/>
              <a:t>has:</a:t>
            </a:r>
          </a:p>
          <a:p>
            <a:pPr lvl="1">
              <a:buClr>
                <a:srgbClr val="E8303B"/>
              </a:buClr>
            </a:pPr>
            <a:r>
              <a:rPr lang="en-US" b="1" i="1" dirty="0">
                <a:solidFill>
                  <a:schemeClr val="tx1"/>
                </a:solidFill>
              </a:rPr>
              <a:t>C</a:t>
            </a:r>
            <a:r>
              <a:rPr lang="en-US" b="1" i="1" dirty="0" smtClean="0">
                <a:solidFill>
                  <a:schemeClr val="tx1"/>
                </a:solidFill>
              </a:rPr>
              <a:t>rowded-in </a:t>
            </a:r>
            <a:r>
              <a:rPr lang="en-US" dirty="0">
                <a:solidFill>
                  <a:schemeClr val="tx1"/>
                </a:solidFill>
              </a:rPr>
              <a:t>domestic public health investment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>
                <a:srgbClr val="E8303B"/>
              </a:buClr>
            </a:pPr>
            <a:r>
              <a:rPr lang="en-US" b="1" i="1" dirty="0">
                <a:solidFill>
                  <a:schemeClr val="tx1"/>
                </a:solidFill>
              </a:rPr>
              <a:t>Crowded-in </a:t>
            </a:r>
            <a:r>
              <a:rPr lang="en-US" dirty="0">
                <a:solidFill>
                  <a:schemeClr val="tx1"/>
                </a:solidFill>
              </a:rPr>
              <a:t>domestic private </a:t>
            </a:r>
            <a:r>
              <a:rPr lang="en-US" dirty="0" smtClean="0">
                <a:solidFill>
                  <a:schemeClr val="tx1"/>
                </a:solidFill>
              </a:rPr>
              <a:t>investment</a:t>
            </a:r>
          </a:p>
          <a:p>
            <a:pPr lvl="1">
              <a:buClr>
                <a:srgbClr val="E8303B"/>
              </a:buClr>
            </a:pPr>
            <a:r>
              <a:rPr lang="en-US" dirty="0" smtClean="0">
                <a:solidFill>
                  <a:schemeClr val="tx1"/>
                </a:solidFill>
              </a:rPr>
              <a:t>Mildly </a:t>
            </a:r>
            <a:r>
              <a:rPr lang="en-US" b="1" i="1" dirty="0" smtClean="0">
                <a:solidFill>
                  <a:schemeClr val="tx1"/>
                </a:solidFill>
              </a:rPr>
              <a:t>crowded-out </a:t>
            </a:r>
            <a:r>
              <a:rPr lang="en-US" dirty="0" smtClean="0">
                <a:solidFill>
                  <a:schemeClr val="tx1"/>
                </a:solidFill>
              </a:rPr>
              <a:t>out</a:t>
            </a:r>
            <a:r>
              <a:rPr lang="en-US" dirty="0">
                <a:solidFill>
                  <a:schemeClr val="tx1"/>
                </a:solidFill>
              </a:rPr>
              <a:t>-of-pocket expenditure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These </a:t>
            </a:r>
            <a:r>
              <a:rPr lang="en-US" dirty="0"/>
              <a:t>dynamics in development </a:t>
            </a:r>
            <a:r>
              <a:rPr lang="en-US" dirty="0" smtClean="0"/>
              <a:t>assistance over time have:</a:t>
            </a:r>
          </a:p>
          <a:p>
            <a:pPr lvl="1">
              <a:buClr>
                <a:srgbClr val="E8303B"/>
              </a:buClr>
            </a:pPr>
            <a:r>
              <a:rPr lang="en-US" b="1" i="1" dirty="0" smtClean="0">
                <a:solidFill>
                  <a:schemeClr val="tx1"/>
                </a:solidFill>
              </a:rPr>
              <a:t>Reduced</a:t>
            </a:r>
            <a:r>
              <a:rPr lang="en-US" dirty="0" smtClean="0">
                <a:solidFill>
                  <a:schemeClr val="tx1"/>
                </a:solidFill>
              </a:rPr>
              <a:t> incidence &amp; prevalence HIV</a:t>
            </a:r>
          </a:p>
          <a:p>
            <a:pPr lvl="1">
              <a:buClr>
                <a:srgbClr val="E8303B"/>
              </a:buClr>
            </a:pPr>
            <a:r>
              <a:rPr lang="en-US" b="1" i="1" dirty="0">
                <a:solidFill>
                  <a:schemeClr val="tx1"/>
                </a:solidFill>
              </a:rPr>
              <a:t>Reduced</a:t>
            </a:r>
            <a:r>
              <a:rPr lang="en-US" dirty="0">
                <a:solidFill>
                  <a:schemeClr val="tx1"/>
                </a:solidFill>
              </a:rPr>
              <a:t> incidence </a:t>
            </a:r>
            <a:r>
              <a:rPr lang="en-US" dirty="0" smtClean="0">
                <a:solidFill>
                  <a:schemeClr val="tx1"/>
                </a:solidFill>
              </a:rPr>
              <a:t>of TB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17" y="2667000"/>
            <a:ext cx="4368800" cy="762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1201" y="1295400"/>
            <a:ext cx="1096698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Changes in Development Assistance for Health Crowd out Domestic Investment and What are the Implications for HIV/AIDS outcomes?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57771"/>
            <a:ext cx="8534400" cy="543143"/>
          </a:xfrm>
        </p:spPr>
        <p:txBody>
          <a:bodyPr/>
          <a:lstStyle/>
          <a:p>
            <a:r>
              <a:rPr lang="en-US" dirty="0" smtClean="0"/>
              <a:t>Bryan N. Patenaude, ScD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62069"/>
            <a:ext cx="10769600" cy="4673811"/>
          </a:xfrm>
        </p:spPr>
        <p:txBody>
          <a:bodyPr/>
          <a:lstStyle/>
          <a:p>
            <a:r>
              <a:rPr lang="en-US" dirty="0" smtClean="0"/>
              <a:t>How has development assistance impacted domestic investment in health between 2000 &amp; 2015?</a:t>
            </a:r>
          </a:p>
          <a:p>
            <a:endParaRPr lang="en-US" dirty="0"/>
          </a:p>
          <a:p>
            <a:r>
              <a:rPr lang="en-US" dirty="0" smtClean="0"/>
              <a:t>How have the dynamics between development assistance and domestic expenditure impacted HIV/AIDS outcomes?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11785600" cy="762000"/>
          </a:xfrm>
        </p:spPr>
        <p:txBody>
          <a:bodyPr/>
          <a:lstStyle/>
          <a:p>
            <a:r>
              <a:rPr lang="en-US" dirty="0" smtClean="0"/>
              <a:t>Background: Global Health Expenditure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idx="4294967295"/>
          </p:nvPr>
        </p:nvSpPr>
        <p:spPr>
          <a:xfrm>
            <a:off x="1845919" y="5927423"/>
            <a:ext cx="9894223" cy="2427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50" i="1" dirty="0" smtClean="0"/>
              <a:t>Data Source</a:t>
            </a:r>
            <a:r>
              <a:rPr lang="en-US" sz="750" dirty="0" smtClean="0"/>
              <a:t>: Institute </a:t>
            </a:r>
            <a:r>
              <a:rPr lang="en-US" sz="750" dirty="0"/>
              <a:t>for Health Metrics and Evaluation (IHME). Financing Global Health Visualization. Seattle, WA: IHME, University of Washington, </a:t>
            </a:r>
            <a:r>
              <a:rPr lang="en-US" sz="750" dirty="0" smtClean="0"/>
              <a:t>2017</a:t>
            </a:r>
            <a:r>
              <a:rPr lang="en-US" sz="750" dirty="0"/>
              <a:t>. Available from: http://vizhub.healthdata.org/</a:t>
            </a:r>
            <a:r>
              <a:rPr lang="en-US" sz="750" dirty="0" err="1"/>
              <a:t>fgh</a:t>
            </a:r>
            <a:r>
              <a:rPr lang="en-US" sz="750" dirty="0" smtClean="0"/>
              <a:t>/</a:t>
            </a:r>
            <a:endParaRPr lang="en-US" sz="750" dirty="0"/>
          </a:p>
        </p:txBody>
      </p:sp>
      <p:pic>
        <p:nvPicPr>
          <p:cNvPr id="6" name="Content Placeholder 7" descr="4.pdf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b="72"/>
          <a:stretch/>
        </p:blipFill>
        <p:spPr>
          <a:xfrm>
            <a:off x="1324859" y="729264"/>
            <a:ext cx="4459192" cy="2641916"/>
          </a:xfrm>
          <a:prstGeom prst="rect">
            <a:avLst/>
          </a:prstGeom>
        </p:spPr>
      </p:pic>
      <p:pic>
        <p:nvPicPr>
          <p:cNvPr id="7" name="Content Placeholder 9" descr="2.pdf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" b="1611"/>
          <a:stretch/>
        </p:blipFill>
        <p:spPr>
          <a:xfrm>
            <a:off x="1278468" y="3394319"/>
            <a:ext cx="4505584" cy="2533104"/>
          </a:xfrm>
          <a:prstGeom prst="rect">
            <a:avLst/>
          </a:prstGeom>
        </p:spPr>
      </p:pic>
      <p:pic>
        <p:nvPicPr>
          <p:cNvPr id="8" name="Content Placeholder 8" descr="3.pdf"/>
          <p:cNvPicPr>
            <a:picLocks noGrp="1" noChangeAspect="1"/>
          </p:cNvPicPr>
          <p:nvPr>
            <p:ph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" b="-2429"/>
          <a:stretch/>
        </p:blipFill>
        <p:spPr>
          <a:xfrm>
            <a:off x="5784052" y="694336"/>
            <a:ext cx="4737849" cy="2822193"/>
          </a:xfrm>
          <a:prstGeom prst="rect">
            <a:avLst/>
          </a:prstGeom>
        </p:spPr>
      </p:pic>
      <p:pic>
        <p:nvPicPr>
          <p:cNvPr id="9" name="Content Placeholder 10" descr="1.pdf"/>
          <p:cNvPicPr>
            <a:picLocks noGrp="1" noChangeAspect="1"/>
          </p:cNvPicPr>
          <p:nvPr>
            <p:ph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0" b="2861"/>
          <a:stretch/>
        </p:blipFill>
        <p:spPr>
          <a:xfrm>
            <a:off x="6082127" y="3516529"/>
            <a:ext cx="4439774" cy="23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0"/>
            <a:ext cx="11785600" cy="762000"/>
          </a:xfrm>
        </p:spPr>
        <p:txBody>
          <a:bodyPr/>
          <a:lstStyle/>
          <a:p>
            <a:r>
              <a:rPr lang="en-US" dirty="0" smtClean="0"/>
              <a:t>Background: Global </a:t>
            </a:r>
            <a:r>
              <a:rPr lang="en-US" dirty="0" smtClean="0"/>
              <a:t>HIV/AIDS </a:t>
            </a:r>
            <a:r>
              <a:rPr lang="en-US" dirty="0" smtClean="0"/>
              <a:t>Expenditure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idx="4294967295"/>
          </p:nvPr>
        </p:nvSpPr>
        <p:spPr>
          <a:xfrm>
            <a:off x="1845919" y="5927423"/>
            <a:ext cx="9894223" cy="2427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50" i="1" dirty="0" smtClean="0"/>
              <a:t>Data Source</a:t>
            </a:r>
            <a:r>
              <a:rPr lang="en-US" sz="750" dirty="0" smtClean="0"/>
              <a:t>: Institute </a:t>
            </a:r>
            <a:r>
              <a:rPr lang="en-US" sz="750" dirty="0"/>
              <a:t>for Health Metrics and Evaluation (IHME). Financing Global Health Visualization. Seattle, WA: IHME, University of Washington, </a:t>
            </a:r>
            <a:r>
              <a:rPr lang="en-US" sz="750" dirty="0" smtClean="0"/>
              <a:t>2017</a:t>
            </a:r>
            <a:r>
              <a:rPr lang="en-US" sz="750" dirty="0"/>
              <a:t>. Available from: http://vizhub.healthdata.org/</a:t>
            </a:r>
            <a:r>
              <a:rPr lang="en-US" sz="750" dirty="0" err="1"/>
              <a:t>fgh</a:t>
            </a:r>
            <a:r>
              <a:rPr lang="en-US" sz="750" dirty="0" smtClean="0"/>
              <a:t>/</a:t>
            </a:r>
            <a:endParaRPr lang="en-US" sz="750" dirty="0"/>
          </a:p>
        </p:txBody>
      </p:sp>
      <p:pic>
        <p:nvPicPr>
          <p:cNvPr id="10" name="Picture 9" descr="LIC - HIV:A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3" y="3262602"/>
            <a:ext cx="4572000" cy="2662318"/>
          </a:xfrm>
          <a:prstGeom prst="rect">
            <a:avLst/>
          </a:prstGeom>
        </p:spPr>
      </p:pic>
      <p:pic>
        <p:nvPicPr>
          <p:cNvPr id="11" name="Picture 10" descr="LMIC - HIV:AI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31" y="3262603"/>
            <a:ext cx="4426512" cy="2664820"/>
          </a:xfrm>
          <a:prstGeom prst="rect">
            <a:avLst/>
          </a:prstGeom>
        </p:spPr>
      </p:pic>
      <p:pic>
        <p:nvPicPr>
          <p:cNvPr id="12" name="Picture 11" descr="UMIC - HIV:AI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2" y="729264"/>
            <a:ext cx="4419055" cy="2548784"/>
          </a:xfrm>
          <a:prstGeom prst="rect">
            <a:avLst/>
          </a:prstGeom>
        </p:spPr>
      </p:pic>
      <p:pic>
        <p:nvPicPr>
          <p:cNvPr id="13" name="Picture 12" descr="HIC - HIV:AID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30" y="729263"/>
            <a:ext cx="4426512" cy="25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154119"/>
            <a:ext cx="1069104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847281"/>
            <a:ext cx="10261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Sources:</a:t>
            </a:r>
          </a:p>
          <a:p>
            <a:pPr marL="0" indent="0">
              <a:buNone/>
            </a:pPr>
            <a:endParaRPr lang="en-US" sz="800" b="1" i="1" dirty="0" smtClean="0"/>
          </a:p>
          <a:p>
            <a:r>
              <a:rPr lang="en-US" dirty="0" smtClean="0"/>
              <a:t>Institute </a:t>
            </a:r>
            <a:r>
              <a:rPr lang="en-US" dirty="0"/>
              <a:t>for Health Metrics and Evaluation’s (IHME) Development Assistance for Health dataset </a:t>
            </a:r>
            <a:endParaRPr lang="en-US" dirty="0" smtClean="0"/>
          </a:p>
          <a:p>
            <a:r>
              <a:rPr lang="en-US" dirty="0" smtClean="0"/>
              <a:t>IHME’s Health </a:t>
            </a:r>
            <a:r>
              <a:rPr lang="en-US" dirty="0"/>
              <a:t>Expenditure dataset </a:t>
            </a:r>
            <a:endParaRPr lang="en-US" dirty="0" smtClean="0"/>
          </a:p>
          <a:p>
            <a:r>
              <a:rPr lang="en-US" dirty="0" smtClean="0"/>
              <a:t>World </a:t>
            </a:r>
            <a:r>
              <a:rPr lang="en-US" dirty="0"/>
              <a:t>Bank </a:t>
            </a:r>
            <a:r>
              <a:rPr lang="en-US" dirty="0" smtClean="0"/>
              <a:t>Databank</a:t>
            </a:r>
          </a:p>
          <a:p>
            <a:r>
              <a:rPr lang="en-US" dirty="0" smtClean="0"/>
              <a:t>World </a:t>
            </a:r>
            <a:r>
              <a:rPr lang="en-US" dirty="0"/>
              <a:t>Health Organization’s Global Health </a:t>
            </a:r>
            <a:r>
              <a:rPr lang="en-US" dirty="0" smtClean="0"/>
              <a:t>Observatory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Description: </a:t>
            </a:r>
          </a:p>
          <a:p>
            <a:pPr marL="0" indent="0">
              <a:buNone/>
            </a:pPr>
            <a:endParaRPr lang="en-US" sz="900" b="1" i="1" dirty="0" smtClean="0"/>
          </a:p>
          <a:p>
            <a:r>
              <a:rPr lang="en-US" dirty="0" smtClean="0"/>
              <a:t>237,656 </a:t>
            </a:r>
            <a:r>
              <a:rPr lang="en-US" dirty="0"/>
              <a:t>individual development assistance </a:t>
            </a:r>
            <a:r>
              <a:rPr lang="en-US" dirty="0" smtClean="0"/>
              <a:t>transactions</a:t>
            </a:r>
          </a:p>
          <a:p>
            <a:r>
              <a:rPr lang="en-US" dirty="0" smtClean="0"/>
              <a:t>Over 15 years (2000-2015) </a:t>
            </a:r>
          </a:p>
          <a:p>
            <a:r>
              <a:rPr lang="en-US" dirty="0" smtClean="0"/>
              <a:t>30 </a:t>
            </a:r>
            <a:r>
              <a:rPr lang="en-US" dirty="0"/>
              <a:t>source countries </a:t>
            </a:r>
            <a:endParaRPr lang="en-US" dirty="0" smtClean="0"/>
          </a:p>
          <a:p>
            <a:r>
              <a:rPr lang="en-US" dirty="0" smtClean="0"/>
              <a:t>Channeled through </a:t>
            </a:r>
            <a:r>
              <a:rPr lang="en-US" dirty="0"/>
              <a:t>42 bilateral, multilateral and private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174 </a:t>
            </a:r>
            <a:r>
              <a:rPr lang="en-US" dirty="0"/>
              <a:t>distinct recipients.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76"/>
            <a:ext cx="11785600" cy="762000"/>
          </a:xfrm>
        </p:spPr>
        <p:txBody>
          <a:bodyPr/>
          <a:lstStyle/>
          <a:p>
            <a:r>
              <a:rPr lang="en-US" dirty="0" smtClean="0"/>
              <a:t>Trends in Expenditure (2010 </a:t>
            </a:r>
            <a:r>
              <a:rPr lang="mr-IN" dirty="0" smtClean="0"/>
              <a:t>–</a:t>
            </a:r>
            <a:r>
              <a:rPr lang="en-US" dirty="0" smtClean="0"/>
              <a:t> 2015)</a:t>
            </a:r>
            <a:endParaRPr lang="en-US" dirty="0"/>
          </a:p>
        </p:txBody>
      </p:sp>
      <p:pic>
        <p:nvPicPr>
          <p:cNvPr id="5" name="Content Placeholder 4" descr="DAH_Lin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r="5756" b="1679"/>
          <a:stretch/>
        </p:blipFill>
        <p:spPr>
          <a:xfrm>
            <a:off x="1520815" y="730924"/>
            <a:ext cx="4013915" cy="26739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Private_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00" y="749443"/>
            <a:ext cx="4159543" cy="2655409"/>
          </a:xfrm>
          <a:prstGeom prst="rect">
            <a:avLst/>
          </a:prstGeom>
        </p:spPr>
      </p:pic>
      <p:pic>
        <p:nvPicPr>
          <p:cNvPr id="9" name="Picture 8" descr="Public_Lin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16" y="3404852"/>
            <a:ext cx="4123666" cy="2710312"/>
          </a:xfrm>
          <a:prstGeom prst="rect">
            <a:avLst/>
          </a:prstGeom>
        </p:spPr>
      </p:pic>
      <p:pic>
        <p:nvPicPr>
          <p:cNvPr id="11" name="Picture 10" descr="OOP_Lin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201" y="3404852"/>
            <a:ext cx="4159542" cy="27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Trends in Development Assistance &amp; HIV Prevalence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DAH_Lin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" r="5756" b="1679"/>
          <a:stretch/>
        </p:blipFill>
        <p:spPr>
          <a:xfrm>
            <a:off x="203200" y="1338241"/>
            <a:ext cx="5505245" cy="3811568"/>
          </a:xfrm>
        </p:spPr>
      </p:pic>
      <p:pic>
        <p:nvPicPr>
          <p:cNvPr id="6" name="Picture 5" descr="HIVPrevalence_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6" y="1338241"/>
            <a:ext cx="5987722" cy="38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821"/>
            <a:ext cx="10691040" cy="1143000"/>
          </a:xfrm>
        </p:spPr>
        <p:txBody>
          <a:bodyPr/>
          <a:lstStyle/>
          <a:p>
            <a:r>
              <a:rPr lang="en-US" b="1" dirty="0" smtClean="0">
                <a:ea typeface="Arial" charset="0"/>
              </a:rPr>
              <a:t>Methods </a:t>
            </a:r>
            <a:r>
              <a:rPr lang="mr-IN" b="1" dirty="0" smtClean="0">
                <a:ea typeface="Arial" charset="0"/>
              </a:rPr>
              <a:t>–</a:t>
            </a:r>
            <a:r>
              <a:rPr lang="en-US" b="1" dirty="0" smtClean="0">
                <a:ea typeface="Arial" charset="0"/>
              </a:rPr>
              <a:t> The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477001"/>
            <a:ext cx="812800" cy="365125"/>
          </a:xfrm>
          <a:prstGeom prst="rect">
            <a:avLst/>
          </a:prstGeom>
        </p:spPr>
        <p:txBody>
          <a:bodyPr/>
          <a:lstStyle/>
          <a:p>
            <a:fld id="{35E835D3-CDD5-664E-A95E-47F1C4FEE66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1200" y="1101696"/>
            <a:ext cx="11277600" cy="5333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" dirty="0"/>
          </a:p>
          <a:p>
            <a:r>
              <a:rPr lang="en-US" dirty="0" smtClean="0"/>
              <a:t>The model is </a:t>
            </a:r>
            <a:r>
              <a:rPr lang="en-US" dirty="0"/>
              <a:t>a </a:t>
            </a:r>
            <a:r>
              <a:rPr lang="en-US" dirty="0" smtClean="0"/>
              <a:t>dynamic panel Arellano</a:t>
            </a:r>
            <a:r>
              <a:rPr lang="en-US" dirty="0"/>
              <a:t>-Bond style system generalized methods of moments (GMM</a:t>
            </a:r>
            <a:r>
              <a:rPr lang="en-US" dirty="0" smtClean="0"/>
              <a:t>) model, </a:t>
            </a:r>
            <a:r>
              <a:rPr lang="en-US" dirty="0"/>
              <a:t>designed for panels with many individuals and few time </a:t>
            </a:r>
            <a:r>
              <a:rPr lang="en-US" dirty="0" smtClean="0"/>
              <a:t>periods.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for </a:t>
            </a: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Independent </a:t>
            </a:r>
            <a:r>
              <a:rPr lang="en-US" dirty="0">
                <a:solidFill>
                  <a:schemeClr val="tx1"/>
                </a:solidFill>
              </a:rPr>
              <a:t>variables that are not strictly </a:t>
            </a:r>
            <a:r>
              <a:rPr lang="en-US" dirty="0" smtClean="0">
                <a:solidFill>
                  <a:schemeClr val="tx1"/>
                </a:solidFill>
              </a:rPr>
              <a:t>exogenous </a:t>
            </a:r>
            <a:r>
              <a:rPr lang="en-US" i="1" dirty="0" smtClean="0">
                <a:solidFill>
                  <a:schemeClr val="tx1"/>
                </a:solidFill>
              </a:rPr>
              <a:t>(w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Dynamic dependent variables correlated with lags (</a:t>
            </a:r>
            <a:r>
              <a:rPr lang="en-US" i="1" dirty="0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Exogenous variables (</a:t>
            </a:r>
            <a:r>
              <a:rPr lang="en-US" i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Lagged levels and differences as instruments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ixed effects (</a:t>
            </a:r>
            <a:r>
              <a:rPr lang="en-US" i="1" dirty="0" smtClean="0">
                <a:solidFill>
                  <a:schemeClr val="tx1"/>
                </a:solidFill>
              </a:rPr>
              <a:t>time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E8303B"/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Heteroskedasticity &amp;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utocorrelation </a:t>
            </a:r>
            <a:r>
              <a:rPr lang="en-US" dirty="0">
                <a:solidFill>
                  <a:schemeClr val="tx1"/>
                </a:solidFill>
              </a:rPr>
              <a:t>within </a:t>
            </a:r>
            <a:r>
              <a:rPr lang="en-US" dirty="0" smtClean="0">
                <a:solidFill>
                  <a:schemeClr val="tx1"/>
                </a:solidFill>
              </a:rPr>
              <a:t>individuals</a:t>
            </a:r>
          </a:p>
        </p:txBody>
      </p:sp>
      <p:pic>
        <p:nvPicPr>
          <p:cNvPr id="3" name="Picture 2" descr="Screen Shot 2019-06-09 at 15.32.2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19631"/>
          <a:stretch/>
        </p:blipFill>
        <p:spPr>
          <a:xfrm>
            <a:off x="1016000" y="2336520"/>
            <a:ext cx="10386240" cy="11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15207</TotalTime>
  <Words>638</Words>
  <Application>Microsoft Macintosh PowerPoint</Application>
  <PresentationFormat>Custom</PresentationFormat>
  <Paragraphs>118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AIDS 2016_Template</vt:lpstr>
      <vt:lpstr>PowerPoint Presentation</vt:lpstr>
      <vt:lpstr>Do Changes in Development Assistance for Health Crowd out Domestic Investment and What are the Implications for HIV/AIDS outcomes?</vt:lpstr>
      <vt:lpstr>Key Questions</vt:lpstr>
      <vt:lpstr>Background: Global Health Expenditure </vt:lpstr>
      <vt:lpstr>Background: Global HIV/AIDS Expenditure </vt:lpstr>
      <vt:lpstr>Data</vt:lpstr>
      <vt:lpstr>Trends in Expenditure (2010 – 2015)</vt:lpstr>
      <vt:lpstr>Trends in Development Assistance &amp; HIV Prevalence</vt:lpstr>
      <vt:lpstr>Methods – The Model</vt:lpstr>
      <vt:lpstr>Modeling Procedure</vt:lpstr>
      <vt:lpstr>Results: Public &amp; Private Expenditure</vt:lpstr>
      <vt:lpstr>Results: Out-of-Pocket Expenditure</vt:lpstr>
      <vt:lpstr>Results: Health Impact – HIV &amp; TB</vt:lpstr>
      <vt:lpstr>Results Summary</vt:lpstr>
      <vt:lpstr>Discussion</vt:lpstr>
      <vt:lpstr>Limitations</vt:lpstr>
      <vt:lpstr>Conclusions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Bryan</cp:lastModifiedBy>
  <cp:revision>53</cp:revision>
  <cp:lastPrinted>2017-01-16T15:31:13Z</cp:lastPrinted>
  <dcterms:created xsi:type="dcterms:W3CDTF">2017-01-13T09:09:35Z</dcterms:created>
  <dcterms:modified xsi:type="dcterms:W3CDTF">2019-07-23T09:52:28Z</dcterms:modified>
</cp:coreProperties>
</file>